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359" r:id="rId2"/>
    <p:sldId id="1401" r:id="rId3"/>
    <p:sldId id="1402" r:id="rId4"/>
    <p:sldId id="1403" r:id="rId5"/>
    <p:sldId id="1398" r:id="rId6"/>
    <p:sldId id="1392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C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266"/>
    <p:restoredTop sz="97248"/>
  </p:normalViewPr>
  <p:slideViewPr>
    <p:cSldViewPr snapToGrid="0" snapToObjects="1">
      <p:cViewPr varScale="1">
        <p:scale>
          <a:sx n="128" d="100"/>
          <a:sy n="128" d="100"/>
        </p:scale>
        <p:origin x="11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264887-5477-EE4D-8DA5-ED0E2D8C8C64}" type="datetimeFigureOut">
              <a:rPr lang="es-ES" smtClean="0"/>
              <a:t>8/6/22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38A21-8960-5144-B010-7E7FF73B46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9297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E2CCB-6255-1246-AA9C-1B4982124C5B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2900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7A5A2-4B92-4641-87C9-2C3683BA77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37B9DE3-2D62-FE43-8E18-98550FEF8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34C56A-F3F3-D447-9FEF-51A170D9F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E5F94-D144-E640-840C-E94E4EDA7D8F}" type="datetimeFigureOut">
              <a:rPr lang="es-ES" smtClean="0"/>
              <a:t>8/6/22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61ECEB-0D87-8A4E-8DFE-4B3CF98DC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CB5877-AF15-9744-AA6F-914B79990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AA9B-1460-EF40-8A7C-C6A1D4EDBCB9}" type="slidenum">
              <a:rPr lang="es-ES" smtClean="0"/>
              <a:t>‹Nº›</a:t>
            </a:fld>
            <a:endParaRPr lang="es-ES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918" y="0"/>
            <a:ext cx="2421082" cy="136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461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606" y="0"/>
            <a:ext cx="3447393" cy="193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54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CAD24E-9CAB-1349-82E6-B41572E2A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91C99D3-8E19-2748-A12D-CA1B08108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B59391A-B67F-2E41-9A54-26284223D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E5F94-D144-E640-840C-E94E4EDA7D8F}" type="datetimeFigureOut">
              <a:rPr lang="es-ES" smtClean="0"/>
              <a:t>8/6/22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0FB11F-A19D-774D-9006-901CFC84D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9C3E9C-C42F-1642-ABBD-5423B58B0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AA9B-1460-EF40-8A7C-C6A1D4EDBC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592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690695-2E40-F244-91AA-8042B6648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DB5297-213F-4140-83BF-4D48FE19EE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7482DA2-98B5-1343-911D-9B5D558732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B2AAB7-2CE8-4A4D-AB39-682AEEA24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E5F94-D144-E640-840C-E94E4EDA7D8F}" type="datetimeFigureOut">
              <a:rPr lang="es-ES" smtClean="0"/>
              <a:t>8/6/22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99DED4-99EE-DC49-8774-0C3727D44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788F98-4B96-A34E-9476-C319D2574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AA9B-1460-EF40-8A7C-C6A1D4EDBC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3350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8B760-B622-014B-8511-19F9C7FF9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4CA973-A68C-2041-BB6D-5A4DCD2848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C8B43DC-21FC-4140-8957-051CC63AF1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872A48F-91FC-D74E-8537-C1C8028C3A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45120F-D77B-D040-AA49-51547FF940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9BA79E-A908-D147-A3DA-BCF84177D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E5F94-D144-E640-840C-E94E4EDA7D8F}" type="datetimeFigureOut">
              <a:rPr lang="es-ES" smtClean="0"/>
              <a:t>8/6/22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D46852C-B9B1-EE4D-9607-7A032D1DA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2BA0E0D-4C25-EB40-8C83-6B79203F0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AA9B-1460-EF40-8A7C-C6A1D4EDBC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8963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343DF8-7394-5F4E-9F4F-AE0A1948E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F73A03F-FF2E-9544-9684-DBFD659E1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E5F94-D144-E640-840C-E94E4EDA7D8F}" type="datetimeFigureOut">
              <a:rPr lang="es-ES" smtClean="0"/>
              <a:t>8/6/22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8AE2A4C-CB1D-7642-B0D4-A9248E6A8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0D28890-834B-F944-BC96-DCEA2968A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AA9B-1460-EF40-8A7C-C6A1D4EDBC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6964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8AE0FFD-2A23-D744-8AA1-1FF49C74A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E5F94-D144-E640-840C-E94E4EDA7D8F}" type="datetimeFigureOut">
              <a:rPr lang="es-ES" smtClean="0"/>
              <a:t>8/6/22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DD38990-8261-4B45-B487-1871D0AAF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D5C6EA6-6C88-0F40-A166-714C8B9F5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AA9B-1460-EF40-8A7C-C6A1D4EDBC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6695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71EDD5-37B5-F249-A365-CA0B816FB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00031E-6FAA-0C4B-80AF-777027236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038B9F8-84E0-084E-BFF0-203AEA3E02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843874-A833-0446-A9C2-A4595DDAC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E5F94-D144-E640-840C-E94E4EDA7D8F}" type="datetimeFigureOut">
              <a:rPr lang="es-ES" smtClean="0"/>
              <a:t>8/6/22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715AFCA-06F9-6943-A9E6-2E7D8A04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11D9A1-E16D-5A4D-BB2A-BF1F6902C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AA9B-1460-EF40-8A7C-C6A1D4EDBC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1480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CCE350-1E3F-8B4E-8D50-0517C34B5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EF5B179-D4C2-374E-B2F1-5483DDF3ED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FC3A747-732A-F743-8EE7-F0AF41A700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6CE0B23-6F2D-EB42-91A0-A64632FB5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E5F94-D144-E640-840C-E94E4EDA7D8F}" type="datetimeFigureOut">
              <a:rPr lang="es-ES" smtClean="0"/>
              <a:t>8/6/22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AFDCA85-31CF-E842-A4CE-AE5963984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AA77958-103D-0B45-B7BB-324C81B25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AA9B-1460-EF40-8A7C-C6A1D4EDBC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4601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5DB008-AFA8-AD49-9670-7E6E80199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8DDFD52-190C-1B44-8651-9B15977B2E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90B0C6-BFE9-DE4E-B166-22479E875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E5F94-D144-E640-840C-E94E4EDA7D8F}" type="datetimeFigureOut">
              <a:rPr lang="es-ES" smtClean="0"/>
              <a:t>8/6/22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3C2CCF-5BC6-8B42-B216-15376A4CD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309F2A-4D99-A648-A900-C32D3FD06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AA9B-1460-EF40-8A7C-C6A1D4EDBC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5252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7FFF18E-20ED-0041-8006-7CD28FC46B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979048A-85AF-9944-8ACF-92B1B1BB4F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976600-BEE5-6A4C-B529-612C4B92B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E5F94-D144-E640-840C-E94E4EDA7D8F}" type="datetimeFigureOut">
              <a:rPr lang="es-ES" smtClean="0"/>
              <a:t>8/6/22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9183BF-0EC4-C64F-A958-C55FB4ECB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A6AB24-714E-D148-883F-53BD36169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6AA9B-1460-EF40-8A7C-C6A1D4EDBC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0967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FB980AA-87B3-2D49-A56A-67FC9A27B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8C65B13-E662-C04C-821D-62E4BFC57F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402BC2-65F0-B249-A700-D0E7CD9892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E5F94-D144-E640-840C-E94E4EDA7D8F}" type="datetimeFigureOut">
              <a:rPr lang="es-ES" smtClean="0"/>
              <a:t>8/6/22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A431C6-932E-6F4F-9143-F360AF0498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ACF73C-67C1-754B-85C5-347F3DF1B9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6AA9B-1460-EF40-8A7C-C6A1D4EDBCB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7268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ehealthdonostia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Un barco en un lago&#10;&#10;Descripción generada automáticamente">
            <a:extLst>
              <a:ext uri="{FF2B5EF4-FFF2-40B4-BE49-F238E27FC236}">
                <a16:creationId xmlns:a16="http://schemas.microsoft.com/office/drawing/2014/main" id="{B7A5D99A-228F-D94E-9582-081D1FF514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03" b="23364"/>
          <a:stretch/>
        </p:blipFill>
        <p:spPr>
          <a:xfrm>
            <a:off x="0" y="0"/>
            <a:ext cx="12191980" cy="3954780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17" name="TextBox 19">
            <a:extLst>
              <a:ext uri="{FF2B5EF4-FFF2-40B4-BE49-F238E27FC236}">
                <a16:creationId xmlns:a16="http://schemas.microsoft.com/office/drawing/2014/main" id="{CFE3B6C4-6A71-9D41-93E2-694351A7DF0B}"/>
              </a:ext>
            </a:extLst>
          </p:cNvPr>
          <p:cNvSpPr txBox="1"/>
          <p:nvPr/>
        </p:nvSpPr>
        <p:spPr>
          <a:xfrm>
            <a:off x="323012" y="3993941"/>
            <a:ext cx="11545955" cy="1356594"/>
          </a:xfrm>
          <a:prstGeom prst="rect">
            <a:avLst/>
          </a:prstGeom>
        </p:spPr>
        <p:txBody>
          <a:bodyPr wrap="square" lIns="0" tIns="0" rIns="0" bIns="0" rtlCol="0" anchor="t">
            <a:normAutofit/>
          </a:bodyPr>
          <a:lstStyle/>
          <a:p>
            <a:pPr algn="ctr">
              <a:lnSpc>
                <a:spcPts val="3087"/>
              </a:lnSpc>
              <a:spcAft>
                <a:spcPts val="600"/>
              </a:spcAft>
            </a:pPr>
            <a:r>
              <a:rPr lang="en-US" sz="2800" b="1" dirty="0">
                <a:solidFill>
                  <a:srgbClr val="002060"/>
                </a:solidFill>
                <a:latin typeface="Playfair Display"/>
              </a:rPr>
              <a:t>IX </a:t>
            </a:r>
            <a:r>
              <a:rPr lang="en-US" sz="2800" b="1" dirty="0" err="1">
                <a:solidFill>
                  <a:srgbClr val="002060"/>
                </a:solidFill>
                <a:latin typeface="Playfair Display"/>
              </a:rPr>
              <a:t>Congreso</a:t>
            </a:r>
            <a:r>
              <a:rPr lang="en-US" sz="2800" b="1" dirty="0">
                <a:solidFill>
                  <a:srgbClr val="002060"/>
                </a:solidFill>
                <a:latin typeface="Playfair Display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Playfair Display"/>
              </a:rPr>
              <a:t>Internacional</a:t>
            </a:r>
            <a:r>
              <a:rPr lang="en-US" sz="2800" b="1" dirty="0">
                <a:solidFill>
                  <a:srgbClr val="002060"/>
                </a:solidFill>
                <a:latin typeface="Playfair Display"/>
              </a:rPr>
              <a:t> de </a:t>
            </a:r>
            <a:r>
              <a:rPr lang="en-US" sz="2800" b="1" dirty="0" err="1">
                <a:solidFill>
                  <a:srgbClr val="002060"/>
                </a:solidFill>
                <a:latin typeface="Playfair Display"/>
              </a:rPr>
              <a:t>Salud</a:t>
            </a:r>
            <a:r>
              <a:rPr lang="en-US" sz="2800" b="1" dirty="0">
                <a:solidFill>
                  <a:srgbClr val="002060"/>
                </a:solidFill>
                <a:latin typeface="Playfair Display"/>
              </a:rPr>
              <a:t> Digital</a:t>
            </a:r>
          </a:p>
          <a:p>
            <a:pPr algn="ctr">
              <a:lnSpc>
                <a:spcPts val="3087"/>
              </a:lnSpc>
              <a:spcAft>
                <a:spcPts val="600"/>
              </a:spcAft>
            </a:pPr>
            <a:r>
              <a:rPr lang="en-US" b="1" i="1" dirty="0" err="1">
                <a:solidFill>
                  <a:srgbClr val="002060"/>
                </a:solidFill>
                <a:latin typeface="Playfair Display"/>
              </a:rPr>
              <a:t>Haciendo</a:t>
            </a:r>
            <a:r>
              <a:rPr lang="en-US" b="1" i="1" dirty="0">
                <a:solidFill>
                  <a:srgbClr val="002060"/>
                </a:solidFill>
                <a:latin typeface="Playfair Display"/>
              </a:rPr>
              <a:t> </a:t>
            </a:r>
            <a:r>
              <a:rPr lang="en-US" b="1" i="1" dirty="0" err="1">
                <a:solidFill>
                  <a:srgbClr val="002060"/>
                </a:solidFill>
                <a:latin typeface="Playfair Display"/>
              </a:rPr>
              <a:t>realidad</a:t>
            </a:r>
            <a:r>
              <a:rPr lang="en-US" b="1" i="1" dirty="0">
                <a:solidFill>
                  <a:srgbClr val="002060"/>
                </a:solidFill>
                <a:latin typeface="Playfair Display"/>
              </a:rPr>
              <a:t> la </a:t>
            </a:r>
            <a:r>
              <a:rPr lang="en-US" b="1" i="1" dirty="0" err="1">
                <a:solidFill>
                  <a:srgbClr val="002060"/>
                </a:solidFill>
                <a:latin typeface="Playfair Display"/>
              </a:rPr>
              <a:t>Salud</a:t>
            </a:r>
            <a:r>
              <a:rPr lang="en-US" b="1" i="1" dirty="0">
                <a:solidFill>
                  <a:srgbClr val="002060"/>
                </a:solidFill>
                <a:latin typeface="Playfair Display"/>
              </a:rPr>
              <a:t> Digital </a:t>
            </a:r>
            <a:r>
              <a:rPr lang="en-US" b="1" i="1" dirty="0" err="1">
                <a:solidFill>
                  <a:srgbClr val="002060"/>
                </a:solidFill>
                <a:latin typeface="Playfair Display"/>
              </a:rPr>
              <a:t>Basada</a:t>
            </a:r>
            <a:r>
              <a:rPr lang="en-US" b="1" i="1" dirty="0">
                <a:solidFill>
                  <a:srgbClr val="002060"/>
                </a:solidFill>
                <a:latin typeface="Playfair Display"/>
              </a:rPr>
              <a:t> </a:t>
            </a:r>
            <a:r>
              <a:rPr lang="en-US" b="1" i="1" dirty="0" err="1">
                <a:solidFill>
                  <a:srgbClr val="002060"/>
                </a:solidFill>
                <a:latin typeface="Playfair Display"/>
              </a:rPr>
              <a:t>en</a:t>
            </a:r>
            <a:r>
              <a:rPr lang="en-US" b="1" i="1" dirty="0">
                <a:solidFill>
                  <a:srgbClr val="002060"/>
                </a:solidFill>
                <a:latin typeface="Playfair Display"/>
              </a:rPr>
              <a:t> Valor</a:t>
            </a:r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EB058E4B-2789-D547-8773-ABA83D243E69}"/>
              </a:ext>
            </a:extLst>
          </p:cNvPr>
          <p:cNvSpPr txBox="1"/>
          <p:nvPr/>
        </p:nvSpPr>
        <p:spPr>
          <a:xfrm>
            <a:off x="2539516" y="4965854"/>
            <a:ext cx="7112945" cy="384681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ts val="1820"/>
              </a:lnSpc>
              <a:spcAft>
                <a:spcPts val="600"/>
              </a:spcAft>
            </a:pPr>
            <a:r>
              <a:rPr lang="en-US" b="1" dirty="0" err="1">
                <a:solidFill>
                  <a:srgbClr val="002060"/>
                </a:solidFill>
                <a:latin typeface="Playfair Display"/>
              </a:rPr>
              <a:t>Donostia</a:t>
            </a:r>
            <a:r>
              <a:rPr lang="en-US" b="1" dirty="0">
                <a:solidFill>
                  <a:srgbClr val="002060"/>
                </a:solidFill>
                <a:latin typeface="Playfair Display"/>
              </a:rPr>
              <a:t>-San </a:t>
            </a:r>
            <a:r>
              <a:rPr lang="en-US" b="1" dirty="0" err="1">
                <a:solidFill>
                  <a:srgbClr val="002060"/>
                </a:solidFill>
                <a:latin typeface="Playfair Display"/>
              </a:rPr>
              <a:t>Sebastián</a:t>
            </a:r>
            <a:r>
              <a:rPr lang="en-US" b="1" dirty="0">
                <a:solidFill>
                  <a:srgbClr val="002060"/>
                </a:solidFill>
                <a:latin typeface="Playfair Display"/>
              </a:rPr>
              <a:t>, 14-16 de </a:t>
            </a:r>
            <a:r>
              <a:rPr lang="en-US" b="1" dirty="0" err="1">
                <a:solidFill>
                  <a:srgbClr val="002060"/>
                </a:solidFill>
                <a:latin typeface="Playfair Display"/>
              </a:rPr>
              <a:t>septiembre</a:t>
            </a:r>
            <a:r>
              <a:rPr lang="en-US" b="1" dirty="0">
                <a:solidFill>
                  <a:srgbClr val="002060"/>
                </a:solidFill>
                <a:latin typeface="Playfair Display"/>
              </a:rPr>
              <a:t> de 2022 </a:t>
            </a:r>
          </a:p>
        </p:txBody>
      </p:sp>
      <p:pic>
        <p:nvPicPr>
          <p:cNvPr id="20" name="Picture 17">
            <a:extLst>
              <a:ext uri="{FF2B5EF4-FFF2-40B4-BE49-F238E27FC236}">
                <a16:creationId xmlns:a16="http://schemas.microsoft.com/office/drawing/2014/main" id="{17F5E53D-000A-E944-8C63-29AAF4DD90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22" r="6536"/>
          <a:stretch>
            <a:fillRect/>
          </a:stretch>
        </p:blipFill>
        <p:spPr>
          <a:xfrm>
            <a:off x="5022980" y="5859618"/>
            <a:ext cx="1797692" cy="617474"/>
          </a:xfrm>
          <a:prstGeom prst="rect">
            <a:avLst/>
          </a:prstGeom>
        </p:spPr>
      </p:pic>
      <p:pic>
        <p:nvPicPr>
          <p:cNvPr id="21" name="Picture 18">
            <a:extLst>
              <a:ext uri="{FF2B5EF4-FFF2-40B4-BE49-F238E27FC236}">
                <a16:creationId xmlns:a16="http://schemas.microsoft.com/office/drawing/2014/main" id="{B0F11C6E-B303-0642-9F0C-3AB70FC532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840844" y="5871444"/>
            <a:ext cx="822178" cy="649521"/>
          </a:xfrm>
          <a:prstGeom prst="rect">
            <a:avLst/>
          </a:prstGeom>
        </p:spPr>
      </p:pic>
      <p:pic>
        <p:nvPicPr>
          <p:cNvPr id="22" name="Picture 20">
            <a:extLst>
              <a:ext uri="{FF2B5EF4-FFF2-40B4-BE49-F238E27FC236}">
                <a16:creationId xmlns:a16="http://schemas.microsoft.com/office/drawing/2014/main" id="{EFA55310-09C0-8443-A8B1-D4B9C84303C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566749" y="5913900"/>
            <a:ext cx="1784407" cy="50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844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289608" y="3990107"/>
            <a:ext cx="854964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defTabSz="829178">
              <a:defRPr sz="1632">
                <a:solidFill>
                  <a:srgbClr val="002060"/>
                </a:solidFill>
                <a:latin typeface="Playfair Display"/>
              </a:defRPr>
            </a:lvl1pPr>
            <a:lvl2pPr lvl="1" defTabSz="829178">
              <a:defRPr sz="1632">
                <a:solidFill>
                  <a:srgbClr val="002060"/>
                </a:solidFill>
                <a:latin typeface="Playfair Display"/>
              </a:defRPr>
            </a:lvl2pPr>
          </a:lstStyle>
          <a:p>
            <a:endParaRPr lang="en-US" sz="1400" dirty="0"/>
          </a:p>
          <a:p>
            <a:endParaRPr lang="es-E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B74054-FA57-4294-97A4-136AE129DB56}"/>
              </a:ext>
            </a:extLst>
          </p:cNvPr>
          <p:cNvSpPr txBox="1"/>
          <p:nvPr/>
        </p:nvSpPr>
        <p:spPr>
          <a:xfrm>
            <a:off x="2110047" y="5942320"/>
            <a:ext cx="8580813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62"/>
              </a:lnSpc>
            </a:pPr>
            <a:r>
              <a:rPr lang="en-US" sz="1400" i="1" dirty="0" err="1">
                <a:solidFill>
                  <a:srgbClr val="002060"/>
                </a:solidFill>
                <a:latin typeface="Playfair Display"/>
              </a:rPr>
              <a:t>Formato</a:t>
            </a:r>
            <a:r>
              <a:rPr lang="en-US" sz="1400" i="1" dirty="0">
                <a:solidFill>
                  <a:srgbClr val="002060"/>
                </a:solidFill>
                <a:latin typeface="Playfair Display"/>
              </a:rPr>
              <a:t> online: </a:t>
            </a:r>
            <a:r>
              <a:rPr lang="en-US" sz="1400" i="1" dirty="0" err="1">
                <a:solidFill>
                  <a:srgbClr val="002060"/>
                </a:solidFill>
                <a:latin typeface="Playfair Display"/>
              </a:rPr>
              <a:t>Retransmisión</a:t>
            </a:r>
            <a:r>
              <a:rPr lang="en-US" sz="1400" i="1" dirty="0">
                <a:solidFill>
                  <a:srgbClr val="002060"/>
                </a:solidFill>
                <a:latin typeface="Playfair Display"/>
              </a:rPr>
              <a:t> en </a:t>
            </a:r>
            <a:r>
              <a:rPr lang="en-US" sz="1400" i="1" dirty="0" err="1">
                <a:solidFill>
                  <a:srgbClr val="002060"/>
                </a:solidFill>
                <a:latin typeface="Playfair Display"/>
              </a:rPr>
              <a:t>directo</a:t>
            </a:r>
            <a:r>
              <a:rPr lang="en-US" sz="1400" i="1" dirty="0">
                <a:solidFill>
                  <a:srgbClr val="002060"/>
                </a:solidFill>
                <a:latin typeface="Playfair Display"/>
              </a:rPr>
              <a:t> a todos </a:t>
            </a:r>
            <a:r>
              <a:rPr lang="en-US" sz="1400" i="1" dirty="0" err="1">
                <a:solidFill>
                  <a:srgbClr val="002060"/>
                </a:solidFill>
                <a:latin typeface="Playfair Display"/>
              </a:rPr>
              <a:t>los</a:t>
            </a:r>
            <a:r>
              <a:rPr lang="en-US" sz="1400" i="1" dirty="0">
                <a:solidFill>
                  <a:srgbClr val="002060"/>
                </a:solidFill>
                <a:latin typeface="Playfair Display"/>
              </a:rPr>
              <a:t> </a:t>
            </a:r>
            <a:r>
              <a:rPr lang="en-US" sz="1400" i="1" dirty="0" err="1">
                <a:solidFill>
                  <a:srgbClr val="002060"/>
                </a:solidFill>
                <a:latin typeface="Playfair Display"/>
              </a:rPr>
              <a:t>registrados</a:t>
            </a:r>
            <a:endParaRPr lang="en-US" sz="1400" i="1" dirty="0">
              <a:solidFill>
                <a:srgbClr val="002060"/>
              </a:solidFill>
              <a:latin typeface="Playfair Display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7930EB2D-9018-7930-3731-0E7BEAA0764A}"/>
              </a:ext>
            </a:extLst>
          </p:cNvPr>
          <p:cNvSpPr txBox="1"/>
          <p:nvPr/>
        </p:nvSpPr>
        <p:spPr>
          <a:xfrm>
            <a:off x="1225431" y="2776288"/>
            <a:ext cx="854964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defTabSz="829178">
              <a:defRPr sz="1632">
                <a:solidFill>
                  <a:srgbClr val="002060"/>
                </a:solidFill>
                <a:latin typeface="Playfair Display"/>
              </a:defRPr>
            </a:lvl1pPr>
            <a:lvl2pPr lvl="1" defTabSz="829178">
              <a:defRPr sz="1632">
                <a:solidFill>
                  <a:srgbClr val="002060"/>
                </a:solidFill>
                <a:latin typeface="Playfair Display"/>
              </a:defRPr>
            </a:lvl2pPr>
          </a:lstStyle>
          <a:p>
            <a:endParaRPr lang="en-US" sz="1400" dirty="0"/>
          </a:p>
          <a:p>
            <a:endParaRPr lang="es-ES" sz="1400" dirty="0"/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C16A8B56-53BF-830B-B734-E2407B323258}"/>
              </a:ext>
            </a:extLst>
          </p:cNvPr>
          <p:cNvSpPr txBox="1"/>
          <p:nvPr/>
        </p:nvSpPr>
        <p:spPr>
          <a:xfrm>
            <a:off x="1289608" y="1593755"/>
            <a:ext cx="854964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defTabSz="829178">
              <a:defRPr sz="1632">
                <a:solidFill>
                  <a:srgbClr val="002060"/>
                </a:solidFill>
                <a:latin typeface="Playfair Display"/>
              </a:defRPr>
            </a:lvl1pPr>
            <a:lvl2pPr lvl="1" defTabSz="829178">
              <a:defRPr sz="1632">
                <a:solidFill>
                  <a:srgbClr val="002060"/>
                </a:solidFill>
                <a:latin typeface="Playfair Display"/>
              </a:defRPr>
            </a:lvl2pPr>
          </a:lstStyle>
          <a:p>
            <a:endParaRPr lang="en-US" sz="1400" dirty="0"/>
          </a:p>
          <a:p>
            <a:endParaRPr lang="es-ES" sz="1400" dirty="0"/>
          </a:p>
        </p:txBody>
      </p:sp>
      <p:sp>
        <p:nvSpPr>
          <p:cNvPr id="12" name="TextBox 19">
            <a:extLst>
              <a:ext uri="{FF2B5EF4-FFF2-40B4-BE49-F238E27FC236}">
                <a16:creationId xmlns:a16="http://schemas.microsoft.com/office/drawing/2014/main" id="{227F3303-1A9E-DC98-3971-BF767D3A1250}"/>
              </a:ext>
            </a:extLst>
          </p:cNvPr>
          <p:cNvSpPr txBox="1"/>
          <p:nvPr/>
        </p:nvSpPr>
        <p:spPr>
          <a:xfrm>
            <a:off x="-2100073" y="860943"/>
            <a:ext cx="11545955" cy="1356594"/>
          </a:xfrm>
          <a:prstGeom prst="rect">
            <a:avLst/>
          </a:prstGeom>
        </p:spPr>
        <p:txBody>
          <a:bodyPr wrap="square" lIns="0" tIns="0" rIns="0" bIns="0" rtlCol="0" anchor="t">
            <a:normAutofit/>
          </a:bodyPr>
          <a:lstStyle/>
          <a:p>
            <a:pPr algn="ctr">
              <a:lnSpc>
                <a:spcPts val="3087"/>
              </a:lnSpc>
              <a:spcAft>
                <a:spcPts val="600"/>
              </a:spcAft>
            </a:pPr>
            <a:r>
              <a:rPr lang="en-US" sz="3200" b="1" dirty="0">
                <a:solidFill>
                  <a:srgbClr val="002060"/>
                </a:solidFill>
                <a:latin typeface="Playfair Display"/>
              </a:rPr>
              <a:t>II </a:t>
            </a:r>
            <a:r>
              <a:rPr lang="en-US" sz="3200" b="1" dirty="0" err="1">
                <a:solidFill>
                  <a:srgbClr val="002060"/>
                </a:solidFill>
                <a:latin typeface="Playfair Display"/>
              </a:rPr>
              <a:t>Semana</a:t>
            </a:r>
            <a:r>
              <a:rPr lang="en-US" sz="3200" b="1" dirty="0">
                <a:solidFill>
                  <a:srgbClr val="002060"/>
                </a:solidFill>
                <a:latin typeface="Playfair Display"/>
              </a:rPr>
              <a:t> de </a:t>
            </a:r>
            <a:r>
              <a:rPr lang="en-US" sz="3200" b="1" dirty="0" err="1">
                <a:solidFill>
                  <a:srgbClr val="002060"/>
                </a:solidFill>
                <a:latin typeface="Playfair Display"/>
              </a:rPr>
              <a:t>Salud</a:t>
            </a:r>
            <a:r>
              <a:rPr lang="en-US" sz="3200" b="1" dirty="0">
                <a:solidFill>
                  <a:srgbClr val="002060"/>
                </a:solidFill>
                <a:latin typeface="Playfair Display"/>
              </a:rPr>
              <a:t> Digital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FE21AA16-E9D7-97BD-205E-F814C09C2F63}"/>
              </a:ext>
            </a:extLst>
          </p:cNvPr>
          <p:cNvSpPr txBox="1"/>
          <p:nvPr/>
        </p:nvSpPr>
        <p:spPr>
          <a:xfrm>
            <a:off x="1289608" y="4012997"/>
            <a:ext cx="854964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defTabSz="829178">
              <a:defRPr sz="1632">
                <a:solidFill>
                  <a:srgbClr val="002060"/>
                </a:solidFill>
                <a:latin typeface="Playfair Display"/>
              </a:defRPr>
            </a:lvl1pPr>
            <a:lvl2pPr lvl="1" defTabSz="829178">
              <a:defRPr sz="1632">
                <a:solidFill>
                  <a:srgbClr val="002060"/>
                </a:solidFill>
                <a:latin typeface="Playfair Display"/>
              </a:defRPr>
            </a:lvl2pPr>
          </a:lstStyle>
          <a:p>
            <a:endParaRPr lang="en-US" sz="1400" dirty="0"/>
          </a:p>
          <a:p>
            <a:endParaRPr lang="es-ES" sz="140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3E45C78-E650-B28F-CF84-3AE5D29EF2F0}"/>
              </a:ext>
            </a:extLst>
          </p:cNvPr>
          <p:cNvSpPr/>
          <p:nvPr/>
        </p:nvSpPr>
        <p:spPr>
          <a:xfrm>
            <a:off x="1149758" y="4233870"/>
            <a:ext cx="7084636" cy="1229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20"/>
              </a:lnSpc>
              <a:spcAft>
                <a:spcPts val="600"/>
              </a:spcAft>
            </a:pPr>
            <a:r>
              <a:rPr lang="es-ES" sz="2000" b="1" dirty="0">
                <a:solidFill>
                  <a:srgbClr val="002060"/>
                </a:solidFill>
                <a:latin typeface="Playfair Display"/>
              </a:rPr>
              <a:t>Miércoles 14 septiembre 2022: online desde San Sebastián</a:t>
            </a:r>
          </a:p>
          <a:p>
            <a:pPr>
              <a:lnSpc>
                <a:spcPts val="1820"/>
              </a:lnSpc>
              <a:spcAft>
                <a:spcPts val="600"/>
              </a:spcAft>
            </a:pPr>
            <a:r>
              <a:rPr lang="en-US" sz="1400" dirty="0">
                <a:solidFill>
                  <a:srgbClr val="002060"/>
                </a:solidFill>
                <a:latin typeface="Playfair Display"/>
              </a:rPr>
              <a:t>16,30</a:t>
            </a:r>
            <a:r>
              <a:rPr lang="es-ES" sz="1400" dirty="0">
                <a:solidFill>
                  <a:srgbClr val="002060"/>
                </a:solidFill>
                <a:latin typeface="Playfair Display"/>
              </a:rPr>
              <a:t> </a:t>
            </a:r>
            <a:r>
              <a:rPr lang="en-US" sz="1400" dirty="0">
                <a:solidFill>
                  <a:srgbClr val="002060"/>
                </a:solidFill>
                <a:latin typeface="Playfair Display"/>
              </a:rPr>
              <a:t>– 18,30</a:t>
            </a:r>
            <a:r>
              <a:rPr lang="es-ES" sz="1400" dirty="0">
                <a:solidFill>
                  <a:srgbClr val="002060"/>
                </a:solidFill>
                <a:latin typeface="Playfair Display"/>
              </a:rPr>
              <a:t> </a:t>
            </a:r>
            <a:r>
              <a:rPr lang="en-US" sz="1400" dirty="0">
                <a:solidFill>
                  <a:srgbClr val="002060"/>
                </a:solidFill>
                <a:latin typeface="Playfair Display"/>
              </a:rPr>
              <a:t>h. </a:t>
            </a:r>
            <a:r>
              <a:rPr lang="es-ES" sz="1400" dirty="0">
                <a:solidFill>
                  <a:srgbClr val="002060"/>
                </a:solidFill>
                <a:latin typeface="Playfair Display"/>
              </a:rPr>
              <a:t>Talleres</a:t>
            </a:r>
          </a:p>
          <a:p>
            <a:pPr>
              <a:lnSpc>
                <a:spcPts val="1820"/>
              </a:lnSpc>
              <a:spcAft>
                <a:spcPts val="600"/>
              </a:spcAft>
            </a:pPr>
            <a:r>
              <a:rPr lang="es-ES" sz="1400" dirty="0">
                <a:solidFill>
                  <a:srgbClr val="002060"/>
                </a:solidFill>
                <a:latin typeface="Playfair Display"/>
              </a:rPr>
              <a:t>Moderador: Ignacio López Parrilla. Fundación Signo </a:t>
            </a:r>
          </a:p>
          <a:p>
            <a:pPr>
              <a:lnSpc>
                <a:spcPts val="1820"/>
              </a:lnSpc>
              <a:spcAft>
                <a:spcPts val="600"/>
              </a:spcAft>
            </a:pPr>
            <a:endParaRPr lang="es-ES" sz="1400" dirty="0">
              <a:solidFill>
                <a:srgbClr val="002060"/>
              </a:solidFill>
              <a:latin typeface="Playfair Display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15FEE37F-3E2B-2A91-5943-99C4285C6EF5}"/>
              </a:ext>
            </a:extLst>
          </p:cNvPr>
          <p:cNvSpPr/>
          <p:nvPr/>
        </p:nvSpPr>
        <p:spPr>
          <a:xfrm>
            <a:off x="1149758" y="2988244"/>
            <a:ext cx="6674985" cy="1229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20"/>
              </a:lnSpc>
              <a:spcAft>
                <a:spcPts val="600"/>
              </a:spcAft>
            </a:pPr>
            <a:r>
              <a:rPr lang="es-ES" sz="2000" b="1" dirty="0">
                <a:solidFill>
                  <a:srgbClr val="002060"/>
                </a:solidFill>
                <a:latin typeface="Playfair Display"/>
              </a:rPr>
              <a:t>Martes 13 septiembre 2022: online desde Barcelona</a:t>
            </a:r>
          </a:p>
          <a:p>
            <a:pPr>
              <a:lnSpc>
                <a:spcPts val="1820"/>
              </a:lnSpc>
              <a:spcAft>
                <a:spcPts val="600"/>
              </a:spcAft>
            </a:pPr>
            <a:r>
              <a:rPr lang="en-US" sz="1400" dirty="0">
                <a:solidFill>
                  <a:srgbClr val="002060"/>
                </a:solidFill>
                <a:latin typeface="Playfair Display"/>
              </a:rPr>
              <a:t>16,30</a:t>
            </a:r>
            <a:r>
              <a:rPr lang="es-ES" sz="1400" dirty="0">
                <a:solidFill>
                  <a:srgbClr val="002060"/>
                </a:solidFill>
                <a:latin typeface="Playfair Display"/>
              </a:rPr>
              <a:t> </a:t>
            </a:r>
            <a:r>
              <a:rPr lang="en-US" sz="1400" dirty="0">
                <a:solidFill>
                  <a:srgbClr val="002060"/>
                </a:solidFill>
                <a:latin typeface="Playfair Display"/>
              </a:rPr>
              <a:t>– 18,30</a:t>
            </a:r>
            <a:r>
              <a:rPr lang="es-ES" sz="1400" dirty="0">
                <a:solidFill>
                  <a:srgbClr val="002060"/>
                </a:solidFill>
                <a:latin typeface="Playfair Display"/>
              </a:rPr>
              <a:t> </a:t>
            </a:r>
            <a:r>
              <a:rPr lang="en-US" sz="1400" dirty="0">
                <a:solidFill>
                  <a:srgbClr val="002060"/>
                </a:solidFill>
                <a:latin typeface="Playfair Display"/>
              </a:rPr>
              <a:t>h. </a:t>
            </a:r>
            <a:r>
              <a:rPr lang="es-ES" sz="1400" dirty="0">
                <a:solidFill>
                  <a:srgbClr val="002060"/>
                </a:solidFill>
                <a:latin typeface="Playfair Display"/>
              </a:rPr>
              <a:t>Experiencias de Salud Digital Basada en Valor en los Hospitales</a:t>
            </a:r>
          </a:p>
          <a:p>
            <a:pPr>
              <a:lnSpc>
                <a:spcPts val="1820"/>
              </a:lnSpc>
              <a:spcAft>
                <a:spcPts val="600"/>
              </a:spcAft>
            </a:pPr>
            <a:r>
              <a:rPr lang="es-ES" sz="1400" dirty="0">
                <a:solidFill>
                  <a:srgbClr val="002060"/>
                </a:solidFill>
                <a:latin typeface="Playfair Display"/>
              </a:rPr>
              <a:t>Moderador: Jaume Raventós. ASD y Fundación Signo</a:t>
            </a:r>
          </a:p>
          <a:p>
            <a:pPr>
              <a:lnSpc>
                <a:spcPts val="1820"/>
              </a:lnSpc>
              <a:spcAft>
                <a:spcPts val="600"/>
              </a:spcAft>
            </a:pPr>
            <a:endParaRPr lang="es-ES" sz="1400" dirty="0">
              <a:solidFill>
                <a:srgbClr val="002060"/>
              </a:solidFill>
              <a:latin typeface="Playfair Display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B1268532-745A-D2A4-C005-38C2BA1CFCDA}"/>
              </a:ext>
            </a:extLst>
          </p:cNvPr>
          <p:cNvSpPr/>
          <p:nvPr/>
        </p:nvSpPr>
        <p:spPr>
          <a:xfrm>
            <a:off x="1149758" y="1836878"/>
            <a:ext cx="6096000" cy="12293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1820"/>
              </a:lnSpc>
              <a:spcAft>
                <a:spcPts val="600"/>
              </a:spcAft>
            </a:pPr>
            <a:r>
              <a:rPr lang="es-ES" sz="2000" b="1" dirty="0">
                <a:solidFill>
                  <a:srgbClr val="002060"/>
                </a:solidFill>
                <a:latin typeface="Playfair Display"/>
              </a:rPr>
              <a:t>Lunes 12 septiembre 2022: online desde Madrid</a:t>
            </a:r>
          </a:p>
          <a:p>
            <a:pPr>
              <a:lnSpc>
                <a:spcPts val="1820"/>
              </a:lnSpc>
              <a:spcAft>
                <a:spcPts val="600"/>
              </a:spcAft>
            </a:pPr>
            <a:r>
              <a:rPr lang="en-US" sz="1400" dirty="0">
                <a:solidFill>
                  <a:srgbClr val="002060"/>
                </a:solidFill>
                <a:latin typeface="Playfair Display"/>
              </a:rPr>
              <a:t>16:00</a:t>
            </a:r>
            <a:r>
              <a:rPr lang="es-ES" sz="1400" dirty="0">
                <a:solidFill>
                  <a:srgbClr val="002060"/>
                </a:solidFill>
                <a:latin typeface="Playfair Display"/>
              </a:rPr>
              <a:t> </a:t>
            </a:r>
            <a:r>
              <a:rPr lang="en-US" sz="1400" dirty="0">
                <a:solidFill>
                  <a:srgbClr val="002060"/>
                </a:solidFill>
                <a:latin typeface="Playfair Display"/>
              </a:rPr>
              <a:t>– 19,15</a:t>
            </a:r>
            <a:r>
              <a:rPr lang="es-ES" sz="1400" dirty="0">
                <a:solidFill>
                  <a:srgbClr val="002060"/>
                </a:solidFill>
                <a:latin typeface="Playfair Display"/>
              </a:rPr>
              <a:t> </a:t>
            </a:r>
            <a:r>
              <a:rPr lang="en-US" sz="1400" dirty="0">
                <a:solidFill>
                  <a:srgbClr val="002060"/>
                </a:solidFill>
                <a:latin typeface="Playfair Display"/>
              </a:rPr>
              <a:t>h. </a:t>
            </a:r>
            <a:r>
              <a:rPr lang="es-ES" sz="1400" dirty="0">
                <a:solidFill>
                  <a:srgbClr val="002060"/>
                </a:solidFill>
                <a:latin typeface="Playfair Display"/>
              </a:rPr>
              <a:t>La Salud Digital precisa de los profesionales sanitarios</a:t>
            </a:r>
          </a:p>
          <a:p>
            <a:pPr>
              <a:lnSpc>
                <a:spcPts val="1820"/>
              </a:lnSpc>
              <a:spcAft>
                <a:spcPts val="600"/>
              </a:spcAft>
            </a:pPr>
            <a:r>
              <a:rPr lang="es-ES" sz="1400" dirty="0">
                <a:solidFill>
                  <a:srgbClr val="002060"/>
                </a:solidFill>
                <a:latin typeface="Playfair Display"/>
              </a:rPr>
              <a:t>Jaime del Barrio. Presidente ASD</a:t>
            </a:r>
          </a:p>
          <a:p>
            <a:pPr>
              <a:lnSpc>
                <a:spcPts val="1820"/>
              </a:lnSpc>
              <a:spcAft>
                <a:spcPts val="600"/>
              </a:spcAft>
            </a:pPr>
            <a:endParaRPr lang="es-ES" sz="1400" dirty="0">
              <a:solidFill>
                <a:srgbClr val="002060"/>
              </a:solidFill>
              <a:latin typeface="Playfair Display"/>
            </a:endParaRPr>
          </a:p>
        </p:txBody>
      </p:sp>
    </p:spTree>
    <p:extLst>
      <p:ext uri="{BB962C8B-B14F-4D97-AF65-F5344CB8AC3E}">
        <p14:creationId xmlns:p14="http://schemas.microsoft.com/office/powerpoint/2010/main" val="1285990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83957" y="610341"/>
            <a:ext cx="7564304" cy="323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20"/>
              </a:lnSpc>
              <a:spcAft>
                <a:spcPts val="600"/>
              </a:spcAft>
            </a:pPr>
            <a:r>
              <a:rPr lang="es-ES" sz="2000" b="1" dirty="0">
                <a:solidFill>
                  <a:srgbClr val="002060"/>
                </a:solidFill>
                <a:latin typeface="Playfair Display"/>
              </a:rPr>
              <a:t>Jueves, 15 septiembre 2022 (San Sebastián presencial + online)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B74054-FA57-4294-97A4-136AE129DB56}"/>
              </a:ext>
            </a:extLst>
          </p:cNvPr>
          <p:cNvSpPr txBox="1"/>
          <p:nvPr/>
        </p:nvSpPr>
        <p:spPr>
          <a:xfrm>
            <a:off x="3845706" y="6076577"/>
            <a:ext cx="8580813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62"/>
              </a:lnSpc>
            </a:pPr>
            <a:r>
              <a:rPr lang="en-US" sz="1000" i="1" dirty="0" err="1">
                <a:solidFill>
                  <a:srgbClr val="002060"/>
                </a:solidFill>
                <a:latin typeface="Playfair Display"/>
              </a:rPr>
              <a:t>Formato</a:t>
            </a:r>
            <a:r>
              <a:rPr lang="en-US" sz="1000" i="1" dirty="0">
                <a:solidFill>
                  <a:srgbClr val="002060"/>
                </a:solidFill>
                <a:latin typeface="Playfair Display"/>
              </a:rPr>
              <a:t> </a:t>
            </a:r>
            <a:r>
              <a:rPr lang="en-US" sz="1000" i="1" dirty="0" err="1">
                <a:solidFill>
                  <a:srgbClr val="002060"/>
                </a:solidFill>
                <a:latin typeface="Playfair Display"/>
              </a:rPr>
              <a:t>híbrido</a:t>
            </a:r>
            <a:r>
              <a:rPr lang="en-US" sz="1000" i="1" dirty="0">
                <a:solidFill>
                  <a:srgbClr val="002060"/>
                </a:solidFill>
                <a:latin typeface="Playfair Display"/>
              </a:rPr>
              <a:t>: </a:t>
            </a:r>
          </a:p>
          <a:p>
            <a:pPr marL="285750" indent="-285750">
              <a:lnSpc>
                <a:spcPts val="1362"/>
              </a:lnSpc>
              <a:buFontTx/>
              <a:buChar char="-"/>
            </a:pPr>
            <a:r>
              <a:rPr lang="es-ES" sz="1000" i="1" dirty="0">
                <a:solidFill>
                  <a:srgbClr val="002060"/>
                </a:solidFill>
                <a:latin typeface="Playfair Display"/>
              </a:rPr>
              <a:t>Palacio Miramar. San Sebastián</a:t>
            </a:r>
            <a:r>
              <a:rPr lang="en-US" sz="1000" i="1" dirty="0">
                <a:solidFill>
                  <a:srgbClr val="002060"/>
                </a:solidFill>
                <a:latin typeface="Playfair Display"/>
              </a:rPr>
              <a:t>. Hasta </a:t>
            </a:r>
            <a:r>
              <a:rPr lang="en-US" sz="1000" i="1" dirty="0" err="1">
                <a:solidFill>
                  <a:srgbClr val="002060"/>
                </a:solidFill>
                <a:latin typeface="Playfair Display"/>
              </a:rPr>
              <a:t>completar</a:t>
            </a:r>
            <a:r>
              <a:rPr lang="en-US" sz="1000" i="1" dirty="0">
                <a:solidFill>
                  <a:srgbClr val="002060"/>
                </a:solidFill>
                <a:latin typeface="Playfair Display"/>
              </a:rPr>
              <a:t> </a:t>
            </a:r>
            <a:r>
              <a:rPr lang="en-US" sz="1000" i="1" dirty="0" err="1">
                <a:solidFill>
                  <a:srgbClr val="002060"/>
                </a:solidFill>
                <a:latin typeface="Playfair Display"/>
              </a:rPr>
              <a:t>aforo</a:t>
            </a:r>
            <a:r>
              <a:rPr lang="en-US" sz="1000" i="1" dirty="0">
                <a:solidFill>
                  <a:srgbClr val="002060"/>
                </a:solidFill>
                <a:latin typeface="Playfair Display"/>
              </a:rPr>
              <a:t> </a:t>
            </a:r>
          </a:p>
          <a:p>
            <a:pPr marL="285750" indent="-285750">
              <a:lnSpc>
                <a:spcPts val="1362"/>
              </a:lnSpc>
              <a:buFontTx/>
              <a:buChar char="-"/>
            </a:pPr>
            <a:r>
              <a:rPr lang="en-US" sz="1000" i="1" dirty="0" err="1">
                <a:solidFill>
                  <a:srgbClr val="002060"/>
                </a:solidFill>
                <a:latin typeface="Playfair Display"/>
              </a:rPr>
              <a:t>Retransmisión</a:t>
            </a:r>
            <a:r>
              <a:rPr lang="en-US" sz="1000" i="1" dirty="0">
                <a:solidFill>
                  <a:srgbClr val="002060"/>
                </a:solidFill>
                <a:latin typeface="Playfair Display"/>
              </a:rPr>
              <a:t> en </a:t>
            </a:r>
            <a:r>
              <a:rPr lang="en-US" sz="1000" i="1" dirty="0" err="1">
                <a:solidFill>
                  <a:srgbClr val="002060"/>
                </a:solidFill>
                <a:latin typeface="Playfair Display"/>
              </a:rPr>
              <a:t>directo</a:t>
            </a:r>
            <a:r>
              <a:rPr lang="en-US" sz="1000" i="1" dirty="0">
                <a:solidFill>
                  <a:srgbClr val="002060"/>
                </a:solidFill>
                <a:latin typeface="Playfair Display"/>
              </a:rPr>
              <a:t> a todos </a:t>
            </a:r>
            <a:r>
              <a:rPr lang="en-US" sz="1000" i="1" dirty="0" err="1">
                <a:solidFill>
                  <a:srgbClr val="002060"/>
                </a:solidFill>
                <a:latin typeface="Playfair Display"/>
              </a:rPr>
              <a:t>los</a:t>
            </a:r>
            <a:r>
              <a:rPr lang="en-US" sz="1000" i="1" dirty="0">
                <a:solidFill>
                  <a:srgbClr val="002060"/>
                </a:solidFill>
                <a:latin typeface="Playfair Display"/>
              </a:rPr>
              <a:t> </a:t>
            </a:r>
            <a:r>
              <a:rPr lang="en-US" sz="1000" i="1" dirty="0" err="1">
                <a:solidFill>
                  <a:srgbClr val="002060"/>
                </a:solidFill>
                <a:latin typeface="Playfair Display"/>
              </a:rPr>
              <a:t>registrados</a:t>
            </a:r>
            <a:endParaRPr lang="en-US" sz="1000" i="1" dirty="0">
              <a:solidFill>
                <a:srgbClr val="002060"/>
              </a:solidFill>
              <a:latin typeface="Playfair Display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71F104E-E00A-A545-B68E-EBF4E537E39F}"/>
              </a:ext>
            </a:extLst>
          </p:cNvPr>
          <p:cNvSpPr txBox="1"/>
          <p:nvPr/>
        </p:nvSpPr>
        <p:spPr>
          <a:xfrm>
            <a:off x="1124961" y="1765149"/>
            <a:ext cx="7082295" cy="507831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defTabSz="829178">
              <a:defRPr sz="1632">
                <a:solidFill>
                  <a:srgbClr val="002060"/>
                </a:solidFill>
                <a:latin typeface="Playfair Display"/>
              </a:defRPr>
            </a:lvl1pPr>
            <a:lvl2pPr lvl="1" defTabSz="829178">
              <a:defRPr sz="1632">
                <a:solidFill>
                  <a:srgbClr val="002060"/>
                </a:solidFill>
                <a:latin typeface="Playfair Display"/>
              </a:defRPr>
            </a:lvl2pPr>
          </a:lstStyle>
          <a:p>
            <a:r>
              <a:rPr lang="en-US" sz="1200" dirty="0"/>
              <a:t>9,00</a:t>
            </a:r>
            <a:r>
              <a:rPr lang="es-ES" sz="1200" dirty="0"/>
              <a:t> </a:t>
            </a:r>
            <a:r>
              <a:rPr lang="en-US" sz="1200" dirty="0"/>
              <a:t>–</a:t>
            </a:r>
            <a:r>
              <a:rPr lang="es-ES" sz="1200" dirty="0"/>
              <a:t> 9:15 </a:t>
            </a:r>
            <a:r>
              <a:rPr lang="es-ES" sz="1200" b="1" dirty="0"/>
              <a:t>Bienvenida</a:t>
            </a:r>
          </a:p>
          <a:p>
            <a:r>
              <a:rPr lang="es-ES" sz="1200" dirty="0"/>
              <a:t>Marisa Merino. Directora del Congreso</a:t>
            </a:r>
          </a:p>
          <a:p>
            <a:r>
              <a:rPr lang="es-ES" sz="1200" dirty="0" err="1"/>
              <a:t>Leyre</a:t>
            </a:r>
            <a:r>
              <a:rPr lang="es-ES" sz="1200" dirty="0"/>
              <a:t> Madariaga- Directora de Transformación Digital y Emprendimiento</a:t>
            </a:r>
          </a:p>
          <a:p>
            <a:endParaRPr lang="es-ES" sz="1200" dirty="0"/>
          </a:p>
          <a:p>
            <a:r>
              <a:rPr lang="es-ES" sz="1200" dirty="0"/>
              <a:t>9,15 - </a:t>
            </a:r>
            <a:r>
              <a:rPr lang="en-US" sz="1200" dirty="0"/>
              <a:t>10, 30 h </a:t>
            </a:r>
            <a:r>
              <a:rPr lang="en-US" sz="1200" b="1" dirty="0"/>
              <a:t>La Salud Digital </a:t>
            </a:r>
            <a:r>
              <a:rPr lang="en-US" sz="1200" b="1" dirty="0" err="1"/>
              <a:t>en</a:t>
            </a:r>
            <a:r>
              <a:rPr lang="en-US" sz="1200" b="1" dirty="0"/>
              <a:t> Europa</a:t>
            </a:r>
            <a:r>
              <a:rPr lang="en-US" sz="1200" dirty="0"/>
              <a:t>. </a:t>
            </a:r>
          </a:p>
          <a:p>
            <a:r>
              <a:rPr lang="en-US" sz="1200" dirty="0" err="1"/>
              <a:t>Moderadora</a:t>
            </a:r>
            <a:r>
              <a:rPr lang="en-US" sz="1200" dirty="0"/>
              <a:t>: </a:t>
            </a:r>
            <a:r>
              <a:rPr lang="en-US" sz="1200" dirty="0" err="1"/>
              <a:t>Ane</a:t>
            </a:r>
            <a:r>
              <a:rPr lang="en-US" sz="1200" dirty="0"/>
              <a:t> </a:t>
            </a:r>
            <a:r>
              <a:rPr lang="en-US" sz="1200" dirty="0" err="1"/>
              <a:t>Fullaondo.Kronikgune</a:t>
            </a:r>
            <a:endParaRPr lang="en-US" sz="1200" dirty="0"/>
          </a:p>
          <a:p>
            <a:r>
              <a:rPr lang="en-US" sz="1200" dirty="0" err="1"/>
              <a:t>Proyectos</a:t>
            </a:r>
            <a:r>
              <a:rPr lang="en-US" sz="1200" dirty="0"/>
              <a:t> </a:t>
            </a:r>
            <a:r>
              <a:rPr lang="en-US" sz="1200" dirty="0" err="1"/>
              <a:t>europeos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10:30 – 11:45 </a:t>
            </a:r>
            <a:r>
              <a:rPr lang="en-US" sz="1200" b="1" dirty="0" err="1"/>
              <a:t>Evaluación</a:t>
            </a:r>
            <a:r>
              <a:rPr lang="en-US" sz="1200" b="1" dirty="0"/>
              <a:t> de </a:t>
            </a:r>
            <a:r>
              <a:rPr lang="en-US" sz="1200" b="1" dirty="0" err="1"/>
              <a:t>aplicaciones</a:t>
            </a:r>
            <a:r>
              <a:rPr lang="en-US" sz="1200" b="1" dirty="0"/>
              <a:t> y </a:t>
            </a:r>
            <a:r>
              <a:rPr lang="en-US" sz="1200" b="1" dirty="0" err="1"/>
              <a:t>dispositivos</a:t>
            </a:r>
            <a:r>
              <a:rPr lang="en-US" sz="1200" b="1" dirty="0"/>
              <a:t> </a:t>
            </a:r>
            <a:r>
              <a:rPr lang="en-US" sz="1200" b="1" dirty="0" err="1"/>
              <a:t>móviles</a:t>
            </a:r>
            <a:r>
              <a:rPr lang="en-US" sz="1200" b="1" dirty="0"/>
              <a:t>. </a:t>
            </a:r>
          </a:p>
          <a:p>
            <a:r>
              <a:rPr lang="en-US" sz="1200" dirty="0" err="1"/>
              <a:t>EITHealth</a:t>
            </a:r>
            <a:r>
              <a:rPr lang="en-US" sz="1200" dirty="0"/>
              <a:t>.</a:t>
            </a:r>
          </a:p>
          <a:p>
            <a:r>
              <a:rPr lang="en-US" sz="1200" dirty="0" err="1"/>
              <a:t>Experiencias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Europa </a:t>
            </a:r>
          </a:p>
          <a:p>
            <a:endParaRPr lang="en-US" sz="1200" dirty="0"/>
          </a:p>
          <a:p>
            <a:r>
              <a:rPr lang="en-US" sz="1200" dirty="0"/>
              <a:t>11:45-12:15 </a:t>
            </a:r>
            <a:r>
              <a:rPr lang="en-US" sz="1200" b="1" dirty="0"/>
              <a:t>Café</a:t>
            </a:r>
          </a:p>
          <a:p>
            <a:endParaRPr lang="en-US" sz="1200" dirty="0"/>
          </a:p>
          <a:p>
            <a:r>
              <a:rPr lang="en-US" sz="1200" dirty="0"/>
              <a:t>12:15-13:00</a:t>
            </a:r>
            <a:r>
              <a:rPr lang="en-US" sz="1200" b="1" dirty="0"/>
              <a:t> </a:t>
            </a:r>
            <a:r>
              <a:rPr lang="es-ES" sz="1200" b="1" dirty="0"/>
              <a:t>Sesgos en IA, aplicaciones en Salud</a:t>
            </a:r>
          </a:p>
          <a:p>
            <a:endParaRPr lang="es-ES" sz="1200" b="1" dirty="0"/>
          </a:p>
          <a:p>
            <a:r>
              <a:rPr lang="es-ES" sz="1200" dirty="0"/>
              <a:t>13:00- 13:45 </a:t>
            </a:r>
            <a:r>
              <a:rPr lang="es-ES" sz="1200" b="1" dirty="0"/>
              <a:t>La experiencia del paciente</a:t>
            </a:r>
          </a:p>
          <a:p>
            <a:r>
              <a:rPr lang="es-ES" sz="1200" dirty="0"/>
              <a:t>Andoni Lorenzo. Foro español de pacientes</a:t>
            </a:r>
          </a:p>
          <a:p>
            <a:r>
              <a:rPr lang="es-ES" sz="1200" dirty="0"/>
              <a:t>Julio Jesús Sánchez. Telefónica</a:t>
            </a:r>
          </a:p>
          <a:p>
            <a:r>
              <a:rPr lang="es-ES" sz="1200" dirty="0"/>
              <a:t>Salvador Vera. </a:t>
            </a:r>
            <a:r>
              <a:rPr lang="es-ES" sz="1200" dirty="0" err="1"/>
              <a:t>Mysphera</a:t>
            </a:r>
            <a:endParaRPr lang="es-ES" sz="1200" dirty="0"/>
          </a:p>
          <a:p>
            <a:endParaRPr lang="es-ES" sz="1200" dirty="0"/>
          </a:p>
          <a:p>
            <a:r>
              <a:rPr lang="es-ES" sz="1200" dirty="0"/>
              <a:t>14:00-15:00 </a:t>
            </a:r>
            <a:r>
              <a:rPr lang="es-ES" sz="1200" b="1" dirty="0"/>
              <a:t>Comida</a:t>
            </a:r>
            <a:endParaRPr lang="es-ES" sz="1200" dirty="0"/>
          </a:p>
          <a:p>
            <a:endParaRPr lang="es-ES" sz="1200" dirty="0"/>
          </a:p>
          <a:p>
            <a:endParaRPr lang="es-E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3" name="Rectángulo 2"/>
          <p:cNvSpPr/>
          <p:nvPr/>
        </p:nvSpPr>
        <p:spPr>
          <a:xfrm>
            <a:off x="5887278" y="4173166"/>
            <a:ext cx="6096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29178"/>
            <a:r>
              <a:rPr lang="es-ES" sz="1200" dirty="0">
                <a:solidFill>
                  <a:srgbClr val="002060"/>
                </a:solidFill>
                <a:latin typeface="Playfair Display"/>
              </a:rPr>
              <a:t>15:00-16:15</a:t>
            </a:r>
            <a:r>
              <a:rPr lang="es-ES" sz="1200" b="1" dirty="0">
                <a:solidFill>
                  <a:srgbClr val="002060"/>
                </a:solidFill>
                <a:latin typeface="Playfair Display"/>
              </a:rPr>
              <a:t> Formando a los profesionales sanitarios</a:t>
            </a:r>
          </a:p>
          <a:p>
            <a:pPr defTabSz="829178"/>
            <a:r>
              <a:rPr lang="es-ES" sz="1200" dirty="0">
                <a:solidFill>
                  <a:srgbClr val="002060"/>
                </a:solidFill>
                <a:latin typeface="Playfair Display"/>
              </a:rPr>
              <a:t>Moderadora: Inmaculada Ruiz. Vicedecana Facultad Medicina y Enfermería UPV</a:t>
            </a:r>
          </a:p>
          <a:p>
            <a:pPr defTabSz="829178"/>
            <a:endParaRPr lang="es-ES" sz="1200" dirty="0">
              <a:solidFill>
                <a:srgbClr val="002060"/>
              </a:solidFill>
              <a:latin typeface="Playfair Display"/>
            </a:endParaRPr>
          </a:p>
          <a:p>
            <a:pPr defTabSz="829178"/>
            <a:r>
              <a:rPr lang="es-ES" sz="1200" dirty="0">
                <a:solidFill>
                  <a:srgbClr val="002060"/>
                </a:solidFill>
                <a:latin typeface="Playfair Display"/>
              </a:rPr>
              <a:t>16,15 </a:t>
            </a:r>
            <a:r>
              <a:rPr lang="en-US" sz="1200" dirty="0">
                <a:solidFill>
                  <a:srgbClr val="002060"/>
                </a:solidFill>
                <a:latin typeface="Playfair Display"/>
              </a:rPr>
              <a:t>–</a:t>
            </a:r>
            <a:r>
              <a:rPr lang="es-ES" sz="1200" dirty="0">
                <a:solidFill>
                  <a:srgbClr val="002060"/>
                </a:solidFill>
                <a:latin typeface="Playfair Display"/>
              </a:rPr>
              <a:t> 18,30 h. </a:t>
            </a:r>
            <a:r>
              <a:rPr lang="es-ES" sz="1200" b="1" dirty="0">
                <a:solidFill>
                  <a:srgbClr val="002060"/>
                </a:solidFill>
                <a:latin typeface="Playfair Display"/>
              </a:rPr>
              <a:t>Mesa Redonda. Presentaciones breves</a:t>
            </a:r>
          </a:p>
          <a:p>
            <a:pPr defTabSz="829178"/>
            <a:r>
              <a:rPr lang="es-ES" sz="1200" dirty="0">
                <a:solidFill>
                  <a:srgbClr val="002060"/>
                </a:solidFill>
                <a:latin typeface="Playfair Display"/>
              </a:rPr>
              <a:t>Moderador: Gonzalo López. </a:t>
            </a:r>
            <a:r>
              <a:rPr lang="es-ES" sz="1200" dirty="0" err="1">
                <a:solidFill>
                  <a:srgbClr val="002060"/>
                </a:solidFill>
                <a:latin typeface="Playfair Display"/>
              </a:rPr>
              <a:t>Sopra</a:t>
            </a:r>
            <a:r>
              <a:rPr lang="es-ES" sz="1200" dirty="0">
                <a:solidFill>
                  <a:srgbClr val="002060"/>
                </a:solidFill>
                <a:latin typeface="Playfair Display"/>
              </a:rPr>
              <a:t> </a:t>
            </a:r>
            <a:r>
              <a:rPr lang="es-ES" sz="1200" dirty="0" err="1">
                <a:solidFill>
                  <a:srgbClr val="002060"/>
                </a:solidFill>
                <a:latin typeface="Playfair Display"/>
              </a:rPr>
              <a:t>Steria</a:t>
            </a:r>
            <a:endParaRPr lang="es-ES" sz="1200" dirty="0">
              <a:solidFill>
                <a:srgbClr val="002060"/>
              </a:solidFill>
              <a:latin typeface="Playfair Display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124961" y="1308993"/>
            <a:ext cx="1140056" cy="32387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s-ES"/>
            </a:defPPr>
            <a:lvl1pPr>
              <a:lnSpc>
                <a:spcPts val="1820"/>
              </a:lnSpc>
              <a:spcAft>
                <a:spcPts val="600"/>
              </a:spcAft>
              <a:defRPr sz="2000" b="1">
                <a:solidFill>
                  <a:srgbClr val="002060"/>
                </a:solidFill>
                <a:latin typeface="Playfair Display"/>
              </a:defRPr>
            </a:lvl1pPr>
          </a:lstStyle>
          <a:p>
            <a:r>
              <a:rPr lang="es-ES" sz="1600" dirty="0"/>
              <a:t>Mañana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887278" y="3648025"/>
            <a:ext cx="1140056" cy="32387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s-ES"/>
            </a:defPPr>
            <a:lvl1pPr>
              <a:lnSpc>
                <a:spcPts val="1820"/>
              </a:lnSpc>
              <a:spcAft>
                <a:spcPts val="600"/>
              </a:spcAft>
              <a:defRPr sz="2000" b="1">
                <a:solidFill>
                  <a:srgbClr val="002060"/>
                </a:solidFill>
                <a:latin typeface="Playfair Display"/>
              </a:defRPr>
            </a:lvl1pPr>
          </a:lstStyle>
          <a:p>
            <a:r>
              <a:rPr lang="es-ES" sz="1600" dirty="0"/>
              <a:t>Tarde</a:t>
            </a:r>
          </a:p>
        </p:txBody>
      </p:sp>
    </p:spTree>
    <p:extLst>
      <p:ext uri="{BB962C8B-B14F-4D97-AF65-F5344CB8AC3E}">
        <p14:creationId xmlns:p14="http://schemas.microsoft.com/office/powerpoint/2010/main" val="3197842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 txBox="1">
            <a:spLocks/>
          </p:cNvSpPr>
          <p:nvPr/>
        </p:nvSpPr>
        <p:spPr>
          <a:xfrm>
            <a:off x="144780" y="530486"/>
            <a:ext cx="5050221" cy="1325563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087"/>
              </a:lnSpc>
              <a:spcAft>
                <a:spcPts val="600"/>
              </a:spcAft>
            </a:pPr>
            <a:endParaRPr lang="es-ES" sz="3200" b="1" dirty="0">
              <a:solidFill>
                <a:srgbClr val="002060"/>
              </a:solidFill>
              <a:latin typeface="Playfair Display"/>
              <a:ea typeface="+mn-ea"/>
              <a:cs typeface="+mn-cs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619074" y="736962"/>
            <a:ext cx="7660221" cy="631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20"/>
              </a:lnSpc>
              <a:spcAft>
                <a:spcPts val="600"/>
              </a:spcAft>
            </a:pPr>
            <a:r>
              <a:rPr lang="es-ES" sz="2000" b="1" dirty="0">
                <a:solidFill>
                  <a:srgbClr val="002060"/>
                </a:solidFill>
                <a:latin typeface="Playfair Display"/>
              </a:rPr>
              <a:t>Viernes, 16 septiembre 2022 (San Sebastián presencial + online)</a:t>
            </a:r>
            <a:endParaRPr lang="es-ES" sz="2000" dirty="0"/>
          </a:p>
          <a:p>
            <a:pPr>
              <a:lnSpc>
                <a:spcPts val="1820"/>
              </a:lnSpc>
              <a:spcAft>
                <a:spcPts val="600"/>
              </a:spcAft>
            </a:pPr>
            <a:r>
              <a:rPr lang="es-ES" sz="2000" b="1" dirty="0">
                <a:solidFill>
                  <a:srgbClr val="002060"/>
                </a:solidFill>
                <a:latin typeface="Playfair Display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B74054-FA57-4294-97A4-136AE129DB56}"/>
              </a:ext>
            </a:extLst>
          </p:cNvPr>
          <p:cNvSpPr txBox="1"/>
          <p:nvPr/>
        </p:nvSpPr>
        <p:spPr>
          <a:xfrm>
            <a:off x="3611187" y="5788905"/>
            <a:ext cx="8580813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62"/>
              </a:lnSpc>
            </a:pPr>
            <a:r>
              <a:rPr lang="en-US" sz="1200" i="1" dirty="0" err="1">
                <a:solidFill>
                  <a:srgbClr val="002060"/>
                </a:solidFill>
                <a:latin typeface="Playfair Display"/>
              </a:rPr>
              <a:t>Formato</a:t>
            </a:r>
            <a:r>
              <a:rPr lang="en-US" sz="1200" i="1" dirty="0">
                <a:solidFill>
                  <a:srgbClr val="002060"/>
                </a:solidFill>
                <a:latin typeface="Playfair Display"/>
              </a:rPr>
              <a:t> </a:t>
            </a:r>
            <a:r>
              <a:rPr lang="en-US" sz="1200" i="1" dirty="0" err="1">
                <a:solidFill>
                  <a:srgbClr val="002060"/>
                </a:solidFill>
                <a:latin typeface="Playfair Display"/>
              </a:rPr>
              <a:t>híbrido</a:t>
            </a:r>
            <a:r>
              <a:rPr lang="en-US" sz="1200" i="1" dirty="0">
                <a:solidFill>
                  <a:srgbClr val="002060"/>
                </a:solidFill>
                <a:latin typeface="Playfair Display"/>
              </a:rPr>
              <a:t>: </a:t>
            </a:r>
          </a:p>
          <a:p>
            <a:pPr marL="285750" indent="-285750">
              <a:lnSpc>
                <a:spcPts val="1362"/>
              </a:lnSpc>
              <a:buFontTx/>
              <a:buChar char="-"/>
            </a:pPr>
            <a:r>
              <a:rPr lang="es-ES" sz="1200" i="1" dirty="0">
                <a:solidFill>
                  <a:srgbClr val="002060"/>
                </a:solidFill>
                <a:latin typeface="Playfair Display"/>
              </a:rPr>
              <a:t>Palacio Miramar. San Sebastián</a:t>
            </a:r>
            <a:r>
              <a:rPr lang="en-US" sz="1200" i="1" dirty="0">
                <a:solidFill>
                  <a:srgbClr val="002060"/>
                </a:solidFill>
                <a:latin typeface="Playfair Display"/>
              </a:rPr>
              <a:t>. Hasta </a:t>
            </a:r>
            <a:r>
              <a:rPr lang="en-US" sz="1200" i="1" dirty="0" err="1">
                <a:solidFill>
                  <a:srgbClr val="002060"/>
                </a:solidFill>
                <a:latin typeface="Playfair Display"/>
              </a:rPr>
              <a:t>completar</a:t>
            </a:r>
            <a:r>
              <a:rPr lang="en-US" sz="1200" i="1" dirty="0">
                <a:solidFill>
                  <a:srgbClr val="002060"/>
                </a:solidFill>
                <a:latin typeface="Playfair Display"/>
              </a:rPr>
              <a:t> </a:t>
            </a:r>
            <a:r>
              <a:rPr lang="en-US" sz="1200" i="1" dirty="0" err="1">
                <a:solidFill>
                  <a:srgbClr val="002060"/>
                </a:solidFill>
                <a:latin typeface="Playfair Display"/>
              </a:rPr>
              <a:t>aforo</a:t>
            </a:r>
            <a:r>
              <a:rPr lang="en-US" sz="1200" i="1" dirty="0">
                <a:solidFill>
                  <a:srgbClr val="002060"/>
                </a:solidFill>
                <a:latin typeface="Playfair Display"/>
              </a:rPr>
              <a:t> </a:t>
            </a:r>
          </a:p>
          <a:p>
            <a:pPr marL="285750" indent="-285750">
              <a:lnSpc>
                <a:spcPts val="1362"/>
              </a:lnSpc>
              <a:buFontTx/>
              <a:buChar char="-"/>
            </a:pPr>
            <a:r>
              <a:rPr lang="en-US" sz="1200" i="1" dirty="0" err="1">
                <a:solidFill>
                  <a:srgbClr val="002060"/>
                </a:solidFill>
                <a:latin typeface="Playfair Display"/>
              </a:rPr>
              <a:t>Retransmisión</a:t>
            </a:r>
            <a:r>
              <a:rPr lang="en-US" sz="1200" i="1" dirty="0">
                <a:solidFill>
                  <a:srgbClr val="002060"/>
                </a:solidFill>
                <a:latin typeface="Playfair Display"/>
              </a:rPr>
              <a:t> en </a:t>
            </a:r>
            <a:r>
              <a:rPr lang="en-US" sz="1200" i="1" dirty="0" err="1">
                <a:solidFill>
                  <a:srgbClr val="002060"/>
                </a:solidFill>
                <a:latin typeface="Playfair Display"/>
              </a:rPr>
              <a:t>directo</a:t>
            </a:r>
            <a:r>
              <a:rPr lang="en-US" sz="1200" i="1" dirty="0">
                <a:solidFill>
                  <a:srgbClr val="002060"/>
                </a:solidFill>
                <a:latin typeface="Playfair Display"/>
              </a:rPr>
              <a:t> a todos </a:t>
            </a:r>
            <a:r>
              <a:rPr lang="en-US" sz="1200" i="1" dirty="0" err="1">
                <a:solidFill>
                  <a:srgbClr val="002060"/>
                </a:solidFill>
                <a:latin typeface="Playfair Display"/>
              </a:rPr>
              <a:t>los</a:t>
            </a:r>
            <a:r>
              <a:rPr lang="en-US" sz="1200" i="1" dirty="0">
                <a:solidFill>
                  <a:srgbClr val="002060"/>
                </a:solidFill>
                <a:latin typeface="Playfair Display"/>
              </a:rPr>
              <a:t> </a:t>
            </a:r>
            <a:r>
              <a:rPr lang="en-US" sz="1200" i="1" dirty="0" err="1">
                <a:solidFill>
                  <a:srgbClr val="002060"/>
                </a:solidFill>
                <a:latin typeface="Playfair Display"/>
              </a:rPr>
              <a:t>registrados</a:t>
            </a:r>
            <a:endParaRPr lang="en-US" sz="1200" i="1" dirty="0">
              <a:solidFill>
                <a:srgbClr val="002060"/>
              </a:solidFill>
              <a:latin typeface="Playfair Display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71F104E-E00A-A545-B68E-EBF4E537E39F}"/>
              </a:ext>
            </a:extLst>
          </p:cNvPr>
          <p:cNvSpPr txBox="1"/>
          <p:nvPr/>
        </p:nvSpPr>
        <p:spPr>
          <a:xfrm>
            <a:off x="1002456" y="1501040"/>
            <a:ext cx="6130636" cy="415498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defTabSz="829178">
              <a:defRPr sz="1632">
                <a:solidFill>
                  <a:srgbClr val="002060"/>
                </a:solidFill>
                <a:latin typeface="Playfair Display"/>
              </a:defRPr>
            </a:lvl1pPr>
            <a:lvl2pPr lvl="1" defTabSz="829178">
              <a:defRPr sz="1632">
                <a:solidFill>
                  <a:srgbClr val="002060"/>
                </a:solidFill>
                <a:latin typeface="Playfair Display"/>
              </a:defRPr>
            </a:lvl2pPr>
          </a:lstStyle>
          <a:p>
            <a:r>
              <a:rPr lang="en-US" sz="1200" dirty="0"/>
              <a:t>9,00</a:t>
            </a:r>
            <a:r>
              <a:rPr lang="es-ES" sz="1200" dirty="0"/>
              <a:t> </a:t>
            </a:r>
            <a:r>
              <a:rPr lang="en-US" sz="1200" dirty="0"/>
              <a:t>–</a:t>
            </a:r>
            <a:r>
              <a:rPr lang="es-ES" sz="1200" dirty="0"/>
              <a:t> </a:t>
            </a:r>
            <a:r>
              <a:rPr lang="en-US" sz="1200" dirty="0"/>
              <a:t>10,15 h. </a:t>
            </a:r>
            <a:r>
              <a:rPr lang="en-US" sz="1200" b="1" dirty="0"/>
              <a:t>Health 2.0 Basque</a:t>
            </a:r>
          </a:p>
          <a:p>
            <a:r>
              <a:rPr lang="en-US" sz="1200" dirty="0"/>
              <a:t>Juan Carlos Santamaría, Gonzalo López, Blanca </a:t>
            </a:r>
            <a:r>
              <a:rPr lang="en-US" sz="1200" dirty="0" err="1"/>
              <a:t>Usoz</a:t>
            </a:r>
            <a:r>
              <a:rPr lang="en-US" sz="1200" dirty="0"/>
              <a:t> </a:t>
            </a:r>
          </a:p>
          <a:p>
            <a:endParaRPr lang="en-US" sz="1200" dirty="0"/>
          </a:p>
          <a:p>
            <a:r>
              <a:rPr lang="en-US" sz="1200" dirty="0"/>
              <a:t>10:30-11:45</a:t>
            </a:r>
            <a:r>
              <a:rPr lang="en-US" sz="1200" b="1" dirty="0"/>
              <a:t> </a:t>
            </a:r>
            <a:r>
              <a:rPr lang="en-US" sz="1200" b="1" dirty="0" err="1"/>
              <a:t>Haciendo</a:t>
            </a:r>
            <a:r>
              <a:rPr lang="en-US" sz="1200" b="1" dirty="0"/>
              <a:t> </a:t>
            </a:r>
            <a:r>
              <a:rPr lang="en-US" sz="1200" b="1" dirty="0" err="1"/>
              <a:t>realidad</a:t>
            </a:r>
            <a:r>
              <a:rPr lang="en-US" sz="1200" b="1" dirty="0"/>
              <a:t> la </a:t>
            </a:r>
            <a:r>
              <a:rPr lang="en-US" sz="1200" b="1" dirty="0" err="1"/>
              <a:t>Salud</a:t>
            </a:r>
            <a:r>
              <a:rPr lang="en-US" sz="1200" b="1" dirty="0"/>
              <a:t> Digital </a:t>
            </a:r>
            <a:r>
              <a:rPr lang="en-US" sz="1200" b="1" dirty="0" err="1"/>
              <a:t>Basada</a:t>
            </a:r>
            <a:r>
              <a:rPr lang="en-US" sz="1200" b="1" dirty="0"/>
              <a:t> </a:t>
            </a:r>
            <a:r>
              <a:rPr lang="en-US" sz="1200" b="1" dirty="0" err="1"/>
              <a:t>en</a:t>
            </a:r>
            <a:r>
              <a:rPr lang="en-US" sz="1200" b="1" dirty="0"/>
              <a:t> Valor</a:t>
            </a:r>
          </a:p>
          <a:p>
            <a:r>
              <a:rPr lang="en-US" sz="1200" dirty="0"/>
              <a:t>Marisa Merino. ASD y Fundación </a:t>
            </a:r>
            <a:r>
              <a:rPr lang="en-US" sz="1200" dirty="0" err="1"/>
              <a:t>Signo</a:t>
            </a:r>
            <a:endParaRPr lang="en-US" sz="1200" dirty="0"/>
          </a:p>
          <a:p>
            <a:r>
              <a:rPr lang="en-US" sz="1200" dirty="0"/>
              <a:t>Jaime del Barrio. </a:t>
            </a:r>
            <a:r>
              <a:rPr lang="en-US" sz="1200" dirty="0" err="1"/>
              <a:t>Presidente</a:t>
            </a:r>
            <a:r>
              <a:rPr lang="en-US" sz="1200" dirty="0"/>
              <a:t> ASD</a:t>
            </a:r>
          </a:p>
          <a:p>
            <a:endParaRPr lang="en-US" sz="1200" dirty="0"/>
          </a:p>
          <a:p>
            <a:r>
              <a:rPr lang="en-US" sz="1200" dirty="0" err="1"/>
              <a:t>Benja</a:t>
            </a:r>
            <a:r>
              <a:rPr lang="en-US" sz="1200" dirty="0"/>
              <a:t> </a:t>
            </a:r>
            <a:r>
              <a:rPr lang="en-US" sz="1200" dirty="0" err="1"/>
              <a:t>Juez</a:t>
            </a:r>
            <a:r>
              <a:rPr lang="en-US" sz="1200" dirty="0"/>
              <a:t>. </a:t>
            </a:r>
            <a:r>
              <a:rPr lang="en-US" sz="1200" dirty="0" err="1"/>
              <a:t>Osakidetza</a:t>
            </a:r>
            <a:endParaRPr lang="en-US" sz="1200" dirty="0"/>
          </a:p>
          <a:p>
            <a:r>
              <a:rPr lang="en-US" sz="1200" dirty="0"/>
              <a:t>Gonzalo López. Sopra Steria</a:t>
            </a:r>
          </a:p>
          <a:p>
            <a:endParaRPr lang="en-US" sz="1200" dirty="0"/>
          </a:p>
          <a:p>
            <a:r>
              <a:rPr lang="en-US" sz="1200" dirty="0"/>
              <a:t>11:45-12:15 </a:t>
            </a:r>
            <a:r>
              <a:rPr lang="en-US" sz="1200" b="1" dirty="0"/>
              <a:t>Café</a:t>
            </a:r>
          </a:p>
          <a:p>
            <a:endParaRPr lang="en-US" sz="1200" b="1" dirty="0"/>
          </a:p>
          <a:p>
            <a:r>
              <a:rPr lang="en-US" sz="1200" dirty="0"/>
              <a:t>12:15-13:15 </a:t>
            </a:r>
            <a:r>
              <a:rPr lang="en-US" sz="1200" b="1" dirty="0" err="1"/>
              <a:t>Haciendo</a:t>
            </a:r>
            <a:r>
              <a:rPr lang="en-US" sz="1200" b="1" dirty="0"/>
              <a:t> </a:t>
            </a:r>
            <a:r>
              <a:rPr lang="en-US" sz="1200" b="1" dirty="0" err="1"/>
              <a:t>realidad</a:t>
            </a:r>
            <a:r>
              <a:rPr lang="en-US" sz="1200" b="1" dirty="0"/>
              <a:t> la </a:t>
            </a:r>
            <a:r>
              <a:rPr lang="en-US" sz="1200" b="1" dirty="0" err="1"/>
              <a:t>Salud</a:t>
            </a:r>
            <a:r>
              <a:rPr lang="en-US" sz="1200" b="1" dirty="0"/>
              <a:t> Digital </a:t>
            </a:r>
            <a:r>
              <a:rPr lang="en-US" sz="1200" b="1" dirty="0" err="1"/>
              <a:t>Basada</a:t>
            </a:r>
            <a:r>
              <a:rPr lang="en-US" sz="1200" b="1" dirty="0"/>
              <a:t> </a:t>
            </a:r>
            <a:r>
              <a:rPr lang="en-US" sz="1200" b="1" dirty="0" err="1"/>
              <a:t>en</a:t>
            </a:r>
            <a:r>
              <a:rPr lang="en-US" sz="1200" b="1" dirty="0"/>
              <a:t> Valor (II)</a:t>
            </a:r>
          </a:p>
          <a:p>
            <a:r>
              <a:rPr lang="en-US" sz="1200" dirty="0"/>
              <a:t>Pep </a:t>
            </a:r>
            <a:r>
              <a:rPr lang="en-US" sz="1200" dirty="0" err="1"/>
              <a:t>Pomar</a:t>
            </a:r>
            <a:r>
              <a:rPr lang="en-US" sz="1200" dirty="0"/>
              <a:t>. </a:t>
            </a:r>
            <a:r>
              <a:rPr lang="en-US" sz="1200" dirty="0" err="1"/>
              <a:t>Presidente</a:t>
            </a:r>
            <a:r>
              <a:rPr lang="en-US" sz="1200" dirty="0"/>
              <a:t> Fundación </a:t>
            </a:r>
            <a:r>
              <a:rPr lang="en-US" sz="1200" dirty="0" err="1"/>
              <a:t>Signo</a:t>
            </a:r>
            <a:endParaRPr lang="en-US" sz="1200" dirty="0"/>
          </a:p>
          <a:p>
            <a:r>
              <a:rPr lang="en-US" sz="1200" dirty="0"/>
              <a:t>Pablo Sánchez. Director </a:t>
            </a:r>
            <a:r>
              <a:rPr lang="en-US" sz="1200" dirty="0" err="1"/>
              <a:t>Transformación</a:t>
            </a:r>
            <a:r>
              <a:rPr lang="en-US" sz="1200" dirty="0"/>
              <a:t> Digital Pfizer</a:t>
            </a:r>
          </a:p>
          <a:p>
            <a:endParaRPr lang="en-US" sz="1200" b="1" dirty="0"/>
          </a:p>
          <a:p>
            <a:endParaRPr lang="en-US" sz="1200" dirty="0"/>
          </a:p>
          <a:p>
            <a:r>
              <a:rPr lang="en-US" sz="1200" dirty="0"/>
              <a:t>13,15 – 13,30</a:t>
            </a:r>
            <a:r>
              <a:rPr lang="es-ES" sz="1200" dirty="0"/>
              <a:t> h.</a:t>
            </a:r>
            <a:r>
              <a:rPr lang="en-US" sz="1200" dirty="0"/>
              <a:t> </a:t>
            </a:r>
            <a:r>
              <a:rPr lang="en-US" sz="1200" b="1" dirty="0" err="1"/>
              <a:t>Resumen</a:t>
            </a:r>
            <a:r>
              <a:rPr lang="en-US" sz="1200" b="1" dirty="0"/>
              <a:t> del congreso</a:t>
            </a:r>
          </a:p>
          <a:p>
            <a:r>
              <a:rPr lang="en-US" sz="1200" dirty="0"/>
              <a:t>Javier de Miguel. Iceberg Visual Consulting</a:t>
            </a:r>
          </a:p>
          <a:p>
            <a:endParaRPr lang="en-US" sz="1200" dirty="0"/>
          </a:p>
          <a:p>
            <a:r>
              <a:rPr lang="en-US" sz="1200" dirty="0"/>
              <a:t>13:30 </a:t>
            </a:r>
            <a:r>
              <a:rPr lang="en-US" sz="1200" b="1" dirty="0"/>
              <a:t>Clausura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12599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6">
            <a:extLst>
              <a:ext uri="{FF2B5EF4-FFF2-40B4-BE49-F238E27FC236}">
                <a16:creationId xmlns:a16="http://schemas.microsoft.com/office/drawing/2014/main" id="{B2D88295-EC26-A248-88D6-2E9FA710E050}"/>
              </a:ext>
            </a:extLst>
          </p:cNvPr>
          <p:cNvSpPr txBox="1"/>
          <p:nvPr/>
        </p:nvSpPr>
        <p:spPr>
          <a:xfrm>
            <a:off x="727138" y="1061605"/>
            <a:ext cx="6442364" cy="397545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algn="ctr">
              <a:lnSpc>
                <a:spcPts val="3087"/>
              </a:lnSpc>
              <a:spcBef>
                <a:spcPct val="0"/>
              </a:spcBef>
              <a:spcAft>
                <a:spcPts val="600"/>
              </a:spcAft>
              <a:buNone/>
              <a:defRPr sz="3200" b="1">
                <a:solidFill>
                  <a:srgbClr val="002060"/>
                </a:solidFill>
                <a:latin typeface="Playfair Display"/>
              </a:defRPr>
            </a:lvl1pPr>
          </a:lstStyle>
          <a:p>
            <a:r>
              <a:rPr lang="en-US" dirty="0" err="1"/>
              <a:t>Envío</a:t>
            </a:r>
            <a:r>
              <a:rPr lang="en-US" dirty="0"/>
              <a:t> de </a:t>
            </a:r>
            <a:r>
              <a:rPr lang="en-US" dirty="0" err="1"/>
              <a:t>comunicaciones</a:t>
            </a:r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>
            <a:off x="1287780" y="2275610"/>
            <a:ext cx="9296400" cy="3357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29178"/>
            <a:r>
              <a:rPr lang="es-ES" sz="1632" dirty="0">
                <a:solidFill>
                  <a:srgbClr val="002060"/>
                </a:solidFill>
                <a:latin typeface="Playfair Display"/>
              </a:rPr>
              <a:t>Se remitirá un resumen del trabajo a </a:t>
            </a:r>
            <a:r>
              <a:rPr lang="es-ES" sz="1632" dirty="0">
                <a:solidFill>
                  <a:srgbClr val="002060"/>
                </a:solidFill>
                <a:latin typeface="Playfair Display"/>
                <a:hlinkClick r:id="rId3"/>
              </a:rPr>
              <a:t>ehealthdonostia@gmail.com</a:t>
            </a:r>
            <a:r>
              <a:rPr lang="es-ES" sz="1632" dirty="0">
                <a:solidFill>
                  <a:srgbClr val="002060"/>
                </a:solidFill>
                <a:latin typeface="Playfair Display"/>
              </a:rPr>
              <a:t> </a:t>
            </a:r>
            <a:r>
              <a:rPr lang="es-ES" sz="1632" b="1" dirty="0">
                <a:solidFill>
                  <a:srgbClr val="002060"/>
                </a:solidFill>
                <a:latin typeface="Playfair Display"/>
              </a:rPr>
              <a:t>antes del 10 de agosto </a:t>
            </a:r>
            <a:r>
              <a:rPr lang="es-ES" sz="1632" dirty="0">
                <a:solidFill>
                  <a:srgbClr val="002060"/>
                </a:solidFill>
                <a:latin typeface="Playfair Display"/>
              </a:rPr>
              <a:t>de 2022.</a:t>
            </a:r>
          </a:p>
          <a:p>
            <a:pPr defTabSz="829178"/>
            <a:endParaRPr lang="es-ES" sz="1632" dirty="0">
              <a:solidFill>
                <a:srgbClr val="002060"/>
              </a:solidFill>
              <a:latin typeface="Playfair Display"/>
            </a:endParaRPr>
          </a:p>
          <a:p>
            <a:pPr defTabSz="829178"/>
            <a:r>
              <a:rPr lang="es-ES" sz="1632" dirty="0">
                <a:solidFill>
                  <a:srgbClr val="002060"/>
                </a:solidFill>
                <a:latin typeface="Playfair Display"/>
              </a:rPr>
              <a:t>La extensión máxima no debe superar las 300 palabras haciendo constar los autores, lugar de trabajo y e-mail de contacto.</a:t>
            </a:r>
          </a:p>
          <a:p>
            <a:pPr defTabSz="829178"/>
            <a:endParaRPr lang="es-ES" sz="1632" dirty="0">
              <a:solidFill>
                <a:srgbClr val="002060"/>
              </a:solidFill>
              <a:latin typeface="Playfair Display"/>
            </a:endParaRPr>
          </a:p>
          <a:p>
            <a:pPr defTabSz="829178"/>
            <a:r>
              <a:rPr lang="es-ES" sz="1632" dirty="0">
                <a:solidFill>
                  <a:srgbClr val="002060"/>
                </a:solidFill>
                <a:latin typeface="Playfair Display"/>
              </a:rPr>
              <a:t>La aceptación o el rechazo de los trabajos se notificará por e-mail a los autores, desde la secretaría técnica.</a:t>
            </a:r>
          </a:p>
          <a:p>
            <a:pPr defTabSz="829178"/>
            <a:endParaRPr lang="es-ES" sz="1632" dirty="0">
              <a:solidFill>
                <a:srgbClr val="002060"/>
              </a:solidFill>
              <a:latin typeface="Playfair Display"/>
            </a:endParaRPr>
          </a:p>
          <a:p>
            <a:pPr defTabSz="829178"/>
            <a:r>
              <a:rPr lang="es-ES" sz="1632" dirty="0">
                <a:solidFill>
                  <a:srgbClr val="002060"/>
                </a:solidFill>
                <a:latin typeface="Playfair Display"/>
              </a:rPr>
              <a:t>Los trabajos aceptados </a:t>
            </a:r>
            <a:r>
              <a:rPr lang="es-ES" sz="1632" b="1" dirty="0">
                <a:solidFill>
                  <a:srgbClr val="002060"/>
                </a:solidFill>
                <a:latin typeface="Playfair Display"/>
              </a:rPr>
              <a:t>se expondrán el miércoles 15 de septiembre a partir de las 18:30 horas</a:t>
            </a:r>
          </a:p>
          <a:p>
            <a:pPr defTabSz="829178"/>
            <a:endParaRPr lang="es-ES" sz="1632" dirty="0">
              <a:solidFill>
                <a:srgbClr val="002060"/>
              </a:solidFill>
              <a:latin typeface="Playfair Display"/>
            </a:endParaRPr>
          </a:p>
          <a:p>
            <a:pPr defTabSz="829178"/>
            <a:r>
              <a:rPr lang="es-ES" sz="1632" dirty="0">
                <a:solidFill>
                  <a:srgbClr val="002060"/>
                </a:solidFill>
                <a:latin typeface="Playfair Display"/>
              </a:rPr>
              <a:t>Para presentar una comunicación es requisito imprescindible estar inscrito en el congreso como asistente.</a:t>
            </a:r>
          </a:p>
          <a:p>
            <a:pPr defTabSz="829178"/>
            <a:r>
              <a:rPr lang="es-ES" sz="1632" dirty="0">
                <a:solidFill>
                  <a:srgbClr val="002060"/>
                </a:solidFill>
                <a:latin typeface="Playfair Display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76771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>
            <a:extLst>
              <a:ext uri="{FF2B5EF4-FFF2-40B4-BE49-F238E27FC236}">
                <a16:creationId xmlns:a16="http://schemas.microsoft.com/office/drawing/2014/main" id="{17F5E53D-000A-E944-8C63-29AAF4DD90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22" r="6536"/>
          <a:stretch>
            <a:fillRect/>
          </a:stretch>
        </p:blipFill>
        <p:spPr>
          <a:xfrm>
            <a:off x="4006795" y="832436"/>
            <a:ext cx="3105550" cy="1066699"/>
          </a:xfrm>
          <a:prstGeom prst="rect">
            <a:avLst/>
          </a:prstGeom>
        </p:spPr>
      </p:pic>
      <p:pic>
        <p:nvPicPr>
          <p:cNvPr id="5" name="Picture 18">
            <a:extLst>
              <a:ext uri="{FF2B5EF4-FFF2-40B4-BE49-F238E27FC236}">
                <a16:creationId xmlns:a16="http://schemas.microsoft.com/office/drawing/2014/main" id="{B0F11C6E-B303-0642-9F0C-3AB70FC532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54851" y="816681"/>
            <a:ext cx="1579603" cy="1247887"/>
          </a:xfrm>
          <a:prstGeom prst="rect">
            <a:avLst/>
          </a:prstGeom>
        </p:spPr>
      </p:pic>
      <p:pic>
        <p:nvPicPr>
          <p:cNvPr id="6" name="Picture 20">
            <a:extLst>
              <a:ext uri="{FF2B5EF4-FFF2-40B4-BE49-F238E27FC236}">
                <a16:creationId xmlns:a16="http://schemas.microsoft.com/office/drawing/2014/main" id="{EFA55310-09C0-8443-A8B1-D4B9C84303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70068" y="843136"/>
            <a:ext cx="2867081" cy="817687"/>
          </a:xfrm>
          <a:prstGeom prst="rect">
            <a:avLst/>
          </a:prstGeom>
        </p:spPr>
      </p:pic>
      <p:pic>
        <p:nvPicPr>
          <p:cNvPr id="1026" name="Picture 2" descr="Archivo:Pfizer (2021).svg - Wikipedia, la enciclopedia libr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837" y="3096832"/>
            <a:ext cx="1477290" cy="604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Archivo:Telefónica 2021 logo.svg - Wikipedia, la enciclopedia lib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30" name="Picture 6" descr="Telefonica Logo : valor, história, png, vecto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073" y="2836928"/>
            <a:ext cx="2318994" cy="130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7"/>
          <a:srcRect t="35532" b="39082"/>
          <a:stretch/>
        </p:blipFill>
        <p:spPr>
          <a:xfrm>
            <a:off x="8024153" y="3159131"/>
            <a:ext cx="2190946" cy="55618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3471" y="4317379"/>
            <a:ext cx="1797371" cy="39644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9"/>
          <a:srcRect t="20957" b="21292"/>
          <a:stretch/>
        </p:blipFill>
        <p:spPr>
          <a:xfrm>
            <a:off x="6719067" y="4120121"/>
            <a:ext cx="1526091" cy="881332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4400073" y="2196285"/>
            <a:ext cx="2164375" cy="3434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32" dirty="0">
                <a:solidFill>
                  <a:srgbClr val="002060"/>
                </a:solidFill>
                <a:latin typeface="Playfair Display"/>
              </a:rPr>
              <a:t>Con el patrocinio de: 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93444" y="3862501"/>
            <a:ext cx="2322137" cy="1306202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11"/>
          <a:srcRect l="8976" t="26318" r="9354" b="27684"/>
          <a:stretch/>
        </p:blipFill>
        <p:spPr>
          <a:xfrm>
            <a:off x="9297182" y="4046117"/>
            <a:ext cx="1835834" cy="68931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45158" y="5213621"/>
            <a:ext cx="1568132" cy="449107"/>
          </a:xfrm>
          <a:prstGeom prst="rect">
            <a:avLst/>
          </a:prstGeom>
        </p:spPr>
      </p:pic>
      <p:pic>
        <p:nvPicPr>
          <p:cNvPr id="9" name="Picture 2" descr="Sopra Steria Logo Vector - (.SVG + .PNG) - GetLogo.Net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851" y="4889549"/>
            <a:ext cx="2348509" cy="1304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Ferrer Internacional - Caso de estudio">
            <a:extLst>
              <a:ext uri="{FF2B5EF4-FFF2-40B4-BE49-F238E27FC236}">
                <a16:creationId xmlns:a16="http://schemas.microsoft.com/office/drawing/2014/main" id="{B763A400-6C74-2236-489C-F66EB714F7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6" t="34976" r="3697" b="32779"/>
          <a:stretch/>
        </p:blipFill>
        <p:spPr bwMode="auto">
          <a:xfrm>
            <a:off x="1354851" y="5213170"/>
            <a:ext cx="2043389" cy="53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8746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5145</TotalTime>
  <Words>501</Words>
  <Application>Microsoft Macintosh PowerPoint</Application>
  <PresentationFormat>Panorámica</PresentationFormat>
  <Paragraphs>89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Playfair Display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276</cp:revision>
  <dcterms:created xsi:type="dcterms:W3CDTF">2021-10-03T07:33:07Z</dcterms:created>
  <dcterms:modified xsi:type="dcterms:W3CDTF">2022-06-08T06:50:18Z</dcterms:modified>
</cp:coreProperties>
</file>